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4"/>
  </p:notesMasterIdLst>
  <p:sldIdLst>
    <p:sldId id="258" r:id="rId3"/>
    <p:sldId id="1502" r:id="rId4"/>
    <p:sldId id="1321" r:id="rId5"/>
    <p:sldId id="1418" r:id="rId6"/>
    <p:sldId id="1526" r:id="rId7"/>
    <p:sldId id="1527" r:id="rId8"/>
    <p:sldId id="1505" r:id="rId9"/>
    <p:sldId id="1529" r:id="rId10"/>
    <p:sldId id="1564" r:id="rId11"/>
    <p:sldId id="1565" r:id="rId12"/>
    <p:sldId id="1530" r:id="rId13"/>
    <p:sldId id="1531" r:id="rId14"/>
    <p:sldId id="1566" r:id="rId15"/>
    <p:sldId id="1532" r:id="rId16"/>
    <p:sldId id="1533" r:id="rId17"/>
    <p:sldId id="1506" r:id="rId18"/>
    <p:sldId id="1512" r:id="rId19"/>
    <p:sldId id="1513" r:id="rId20"/>
    <p:sldId id="1514" r:id="rId21"/>
    <p:sldId id="1509" r:id="rId22"/>
    <p:sldId id="1508" r:id="rId23"/>
    <p:sldId id="1510" r:id="rId24"/>
    <p:sldId id="1511" r:id="rId25"/>
    <p:sldId id="1427" r:id="rId26"/>
    <p:sldId id="1534" r:id="rId27"/>
    <p:sldId id="1515" r:id="rId28"/>
    <p:sldId id="1516" r:id="rId29"/>
    <p:sldId id="1518" r:id="rId30"/>
    <p:sldId id="1517" r:id="rId31"/>
    <p:sldId id="1428" r:id="rId32"/>
    <p:sldId id="1535" r:id="rId33"/>
    <p:sldId id="1520" r:id="rId34"/>
    <p:sldId id="1536" r:id="rId35"/>
    <p:sldId id="1523" r:id="rId36"/>
    <p:sldId id="1521" r:id="rId37"/>
    <p:sldId id="1537" r:id="rId38"/>
    <p:sldId id="1538" r:id="rId39"/>
    <p:sldId id="1524" r:id="rId40"/>
    <p:sldId id="1540" r:id="rId41"/>
    <p:sldId id="1541" r:id="rId42"/>
    <p:sldId id="1543" r:id="rId43"/>
    <p:sldId id="1544" r:id="rId44"/>
    <p:sldId id="1525" r:id="rId45"/>
    <p:sldId id="1539" r:id="rId46"/>
    <p:sldId id="1548" r:id="rId47"/>
    <p:sldId id="1545" r:id="rId48"/>
    <p:sldId id="1546" r:id="rId49"/>
    <p:sldId id="1549" r:id="rId50"/>
    <p:sldId id="1550" r:id="rId51"/>
    <p:sldId id="1559" r:id="rId52"/>
    <p:sldId id="1551" r:id="rId53"/>
    <p:sldId id="1554" r:id="rId54"/>
    <p:sldId id="1553" r:id="rId55"/>
    <p:sldId id="1560" r:id="rId56"/>
    <p:sldId id="1561" r:id="rId57"/>
    <p:sldId id="1555" r:id="rId58"/>
    <p:sldId id="1556" r:id="rId59"/>
    <p:sldId id="1557" r:id="rId60"/>
    <p:sldId id="1558" r:id="rId61"/>
    <p:sldId id="1562" r:id="rId62"/>
    <p:sldId id="1563" r:id="rId6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8" autoAdjust="0"/>
    <p:restoredTop sz="95487" autoAdjust="0"/>
  </p:normalViewPr>
  <p:slideViewPr>
    <p:cSldViewPr>
      <p:cViewPr>
        <p:scale>
          <a:sx n="125" d="100"/>
          <a:sy n="125" d="100"/>
        </p:scale>
        <p:origin x="-848" y="-14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4/12/14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 vertex, arc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call graph: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a lot of network flow techniques are borrowed from (well-studied) problems arising from transportation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self-connected node, represented by diagonal entry in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Weighted graph  A not symmetric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Positive entries represent (from, to)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networkx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uses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-of-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repn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to capture these types 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Can be decomposed into in degree &amp; out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 fraction of geodesic paths through the graph that hit node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Clustering via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betweenness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UBL twitter propagation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adopting new drugs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adopting new forms of communication,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telephone, email,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etc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Uses ideas from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prev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All nodes adopt  </a:t>
            </a: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complete cascade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 </a:t>
            </a:r>
            <a:br>
              <a:rPr lang="en-US" sz="9000" dirty="0" smtClean="0"/>
            </a:br>
            <a:r>
              <a:rPr lang="en-US" sz="5000" dirty="0" smtClean="0"/>
              <a:t>networks &amp; graphs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605660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structure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8703020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behavior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mathematical representation of a network is an object called a </a:t>
            </a:r>
            <a:r>
              <a:rPr lang="en-US" sz="3000" dirty="0" smtClean="0">
                <a:latin typeface="PFDinTextCompPro-Medium"/>
                <a:cs typeface="PFDinTextCompPro-Medium"/>
              </a:rPr>
              <a:t>graph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is a configuration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nodes</a:t>
            </a:r>
            <a:r>
              <a:rPr lang="en-US" sz="3000" dirty="0" smtClean="0">
                <a:latin typeface="PFDinTextCompPro-Italic"/>
                <a:cs typeface="PFDinTextCompPro-Italic"/>
              </a:rPr>
              <a:t> connected by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edges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92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Nodes represent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the graph, and edges represent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relationships</a:t>
            </a:r>
            <a:r>
              <a:rPr lang="en-US" sz="3000" dirty="0" smtClean="0">
                <a:latin typeface="PFDinTextCompPro-Italic"/>
                <a:cs typeface="PFDinTextCompPro-Italic"/>
              </a:rPr>
              <a:t> between actors.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4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26" y="1028700"/>
            <a:ext cx="5046822" cy="4112859"/>
          </a:xfrm>
          <a:prstGeom prst="rect">
            <a:avLst/>
          </a:prstGeom>
        </p:spPr>
      </p:pic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directed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has edges that point from one node to another.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3485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966412"/>
            <a:ext cx="5724772" cy="4177088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weighted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contains edges associated with real-valued numbers,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e.g.,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to measure distance or importance.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8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562100"/>
            <a:ext cx="8429625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Network statics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Network dynamics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68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27" y="951928"/>
            <a:ext cx="5665621" cy="4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2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8" y="952500"/>
            <a:ext cx="6245218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7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" y="1061457"/>
            <a:ext cx="8055769" cy="39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9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2" y="1018042"/>
            <a:ext cx="5728850" cy="41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8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common graph representation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 An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-node undirected graph can be represented by a symmetric </a:t>
            </a:r>
            <a:r>
              <a:rPr lang="en-US" sz="2500" i="1" dirty="0" smtClean="0">
                <a:latin typeface="+mn-lt"/>
                <a:cs typeface="PFDinTextCompPro-Italic"/>
              </a:rPr>
              <a:t>n </a:t>
            </a:r>
            <a:r>
              <a:rPr lang="en-US" sz="3000" dirty="0" smtClean="0">
                <a:latin typeface="PFDinTextCompPro-Italic"/>
                <a:cs typeface="PFDinTextCompPro-Italic"/>
              </a:rPr>
              <a:t>x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 adjacency matrix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nonzero off-diagonal entries </a:t>
            </a:r>
            <a:r>
              <a:rPr lang="en-US" sz="2500" i="1" dirty="0" err="1" smtClean="0">
                <a:latin typeface="+mn-lt"/>
                <a:cs typeface="PFDinTextCompPro-Italic"/>
              </a:rPr>
              <a:t>A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an edge between nodes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2500" i="1" dirty="0" smtClean="0">
                <a:latin typeface="+mn-lt"/>
                <a:cs typeface="PFDinTextCompPro-Italic"/>
              </a:rPr>
              <a:t>j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469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" y="1079146"/>
            <a:ext cx="7958138" cy="39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2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030838"/>
            <a:ext cx="6392862" cy="4049161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directed graph has an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asymmetric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adjacency matrix.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Can you see 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068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tool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</a:t>
            </a:r>
            <a:r>
              <a:rPr lang="en-US" sz="3000" dirty="0" smtClean="0">
                <a:latin typeface="PFDinTextCompPro-Medium"/>
                <a:cs typeface="PFDinTextCompPro-Medium"/>
              </a:rPr>
              <a:t>list</a:t>
            </a:r>
            <a:r>
              <a:rPr lang="en-US" sz="3000" dirty="0" smtClean="0">
                <a:latin typeface="PFDinTextCompPro-Italic"/>
                <a:cs typeface="PFDinTextCompPro-Italic"/>
              </a:rPr>
              <a:t>. 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 here is related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Does this adjacency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 directed or undirected graph? How could you generalize this to represent a weighted graph?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32" y="1866900"/>
            <a:ext cx="4940610" cy="22098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network statics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60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simplest centrality measure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degree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node, which is simply the number of edges connected to it. Using the adjacency matrix notation for an undirected graph, we can express the degree </a:t>
            </a:r>
            <a:r>
              <a:rPr lang="en-US" sz="2500" i="1" dirty="0" err="1" smtClean="0">
                <a:latin typeface="+mn-lt"/>
                <a:cs typeface="PFDinTextCompPro-Italic"/>
              </a:rPr>
              <a:t>k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06" y="3997793"/>
            <a:ext cx="2100263" cy="10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4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1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the eigenvector centrality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proportional to the average centrality of </a:t>
            </a:r>
            <a:r>
              <a:rPr lang="en-US" sz="2500" i="1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network neighbors.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the eigenvector centrality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proportional to the average centrality of </a:t>
            </a:r>
            <a:r>
              <a:rPr lang="en-US" sz="2500" i="1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network neighbors.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To see where the name eigenvector centrality comes from, try to imagine this relation expressed in vector notation!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53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</p:txBody>
      </p:sp>
    </p:spTree>
    <p:extLst>
      <p:ext uri="{BB962C8B-B14F-4D97-AF65-F5344CB8AC3E}">
        <p14:creationId xmlns:p14="http://schemas.microsoft.com/office/powerpoint/2010/main" val="491796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7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2362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err="1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Betweenness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centrality measures the proportion of geodesic paths passing through a node.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an idea of the node’s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influence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in the network.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566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Application of </a:t>
            </a:r>
            <a:r>
              <a:rPr lang="en-US" dirty="0" err="1" smtClean="0"/>
              <a:t>betweenness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990946"/>
            <a:ext cx="7653338" cy="42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3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2427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</p:txBody>
      </p:sp>
    </p:spTree>
    <p:extLst>
      <p:ext uri="{BB962C8B-B14F-4D97-AF65-F5344CB8AC3E}">
        <p14:creationId xmlns:p14="http://schemas.microsoft.com/office/powerpoint/2010/main" val="8529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</p:spTree>
    <p:extLst>
      <p:ext uri="{BB962C8B-B14F-4D97-AF65-F5344CB8AC3E}">
        <p14:creationId xmlns:p14="http://schemas.microsoft.com/office/powerpoint/2010/main" val="8529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where the phrase “six degrees of separation” comes from.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24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err="1" smtClean="0"/>
              <a:t>IiI</a:t>
            </a:r>
            <a:r>
              <a:rPr lang="en-US" sz="7500" dirty="0" smtClean="0"/>
              <a:t>. </a:t>
            </a:r>
            <a:r>
              <a:rPr lang="en-US" sz="7500" dirty="0" smtClean="0"/>
              <a:t>network dynamics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511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</p:txBody>
      </p:sp>
    </p:spTree>
    <p:extLst>
      <p:ext uri="{BB962C8B-B14F-4D97-AF65-F5344CB8AC3E}">
        <p14:creationId xmlns:p14="http://schemas.microsoft.com/office/powerpoint/2010/main" val="3518910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do members of a social network influence each other to adopt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a new technology/product/behavior?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did information about the bin Laden raid spread over 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Twitter?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What’s the best way to use a social network to market your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product?</a:t>
            </a:r>
          </a:p>
        </p:txBody>
      </p:sp>
    </p:spTree>
    <p:extLst>
      <p:ext uri="{BB962C8B-B14F-4D97-AF65-F5344CB8AC3E}">
        <p14:creationId xmlns:p14="http://schemas.microsoft.com/office/powerpoint/2010/main" val="2843189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24" y="1028700"/>
            <a:ext cx="5740626" cy="40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8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</p:txBody>
      </p:sp>
    </p:spTree>
    <p:extLst>
      <p:ext uri="{BB962C8B-B14F-4D97-AF65-F5344CB8AC3E}">
        <p14:creationId xmlns:p14="http://schemas.microsoft.com/office/powerpoint/2010/main" val="2625809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</p:txBody>
      </p:sp>
    </p:spTree>
    <p:extLst>
      <p:ext uri="{BB962C8B-B14F-4D97-AF65-F5344CB8AC3E}">
        <p14:creationId xmlns:p14="http://schemas.microsoft.com/office/powerpoint/2010/main" val="3473569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direct benefit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may have incentives to use the same products/technology/</a:t>
            </a:r>
            <a:r>
              <a:rPr lang="en-US" sz="3000" dirty="0" smtClean="0">
                <a:latin typeface="PFDinTextCompPro-Italic"/>
                <a:cs typeface="PFDinTextCompPro-Italic"/>
              </a:rPr>
              <a:t>etc. </a:t>
            </a:r>
            <a:r>
              <a:rPr lang="en-US" sz="3000" dirty="0" smtClean="0">
                <a:latin typeface="PFDinTextCompPro-Italic"/>
                <a:cs typeface="PFDinTextCompPro-Italic"/>
              </a:rPr>
              <a:t>as their network neighbors</a:t>
            </a:r>
          </a:p>
        </p:txBody>
      </p:sp>
    </p:spTree>
    <p:extLst>
      <p:ext uri="{BB962C8B-B14F-4D97-AF65-F5344CB8AC3E}">
        <p14:creationId xmlns:p14="http://schemas.microsoft.com/office/powerpoint/2010/main" val="1803467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Studies of informational effects have shown that while initial lack of information makes innovations risky to adopt, adopters ultimately benefit.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Furthermore,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early adopters</a:t>
            </a:r>
            <a:r>
              <a:rPr lang="en-US" sz="3000" dirty="0" smtClean="0">
                <a:latin typeface="PFDinTextCompPro-Italic"/>
                <a:cs typeface="PFDinTextCompPro-Italic"/>
              </a:rPr>
              <a:t> share certain common traits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higher socio-economic status, wider travel experience), and they influence their neighbors by providing indirect information about the innovation.</a:t>
            </a:r>
          </a:p>
        </p:txBody>
      </p:sp>
    </p:spTree>
    <p:extLst>
      <p:ext uri="{BB962C8B-B14F-4D97-AF65-F5344CB8AC3E}">
        <p14:creationId xmlns:p14="http://schemas.microsoft.com/office/powerpoint/2010/main" val="716078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following model of information </a:t>
            </a:r>
            <a:r>
              <a:rPr lang="en-US" sz="3000" dirty="0" smtClean="0">
                <a:latin typeface="PFDinTextCompPro-Medium"/>
                <a:cs typeface="PFDinTextCompPro-Medium"/>
              </a:rPr>
              <a:t>diffusion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two nodes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two behaviors </a:t>
            </a:r>
            <a:r>
              <a:rPr lang="en-US" sz="2500" i="1" dirty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(with payoffs</a:t>
            </a:r>
            <a:r>
              <a:rPr lang="en-US" sz="2500" i="1" dirty="0" smtClean="0">
                <a:latin typeface="+mn-lt"/>
                <a:cs typeface="PFDinTextCompPro-Italic"/>
              </a:rPr>
              <a:t> a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,</a:t>
            </a:r>
            <a:r>
              <a:rPr lang="en-US" sz="2500" i="1" dirty="0" smtClean="0">
                <a:latin typeface="+mn-lt"/>
                <a:cs typeface="PFDinTextCompPro-Italic"/>
              </a:rPr>
              <a:t> b</a:t>
            </a:r>
            <a:r>
              <a:rPr lang="en-US" sz="3000" dirty="0" smtClean="0">
                <a:latin typeface="PFDinTextCompPro-Italic"/>
                <a:cs typeface="PFDinTextCompPro-Italic"/>
              </a:rPr>
              <a:t>):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question we’d like to answer is, how can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maximize its payoff given that some of its neighbors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&amp; some adopt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2019300"/>
            <a:ext cx="4876800" cy="18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56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690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8" y="975795"/>
            <a:ext cx="7424738" cy="40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91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230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And thus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if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 (meets or) exceeds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threshold </a:t>
            </a:r>
            <a:r>
              <a:rPr lang="en-US" sz="2500" i="1" dirty="0" smtClean="0">
                <a:latin typeface="+mn-lt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i="1" spc="300" dirty="0">
              <a:latin typeface="PFDinTextCompPro-Italic"/>
              <a:cs typeface="PFDinTextCompPro-Italic"/>
            </a:endParaRPr>
          </a:p>
          <a:p>
            <a:r>
              <a:rPr lang="en-US" sz="2500" i="1" spc="300" dirty="0" err="1" smtClean="0">
                <a:latin typeface="+mn-lt"/>
                <a:cs typeface="PFDinTextCompPro-Italic"/>
              </a:rPr>
              <a:t>pda</a:t>
            </a:r>
            <a:r>
              <a:rPr lang="en-US" sz="2500" i="1" spc="300" dirty="0" smtClean="0">
                <a:latin typeface="+mn-lt"/>
                <a:cs typeface="PFDinTextCompPro-Italic"/>
              </a:rPr>
              <a:t> ≥ (1-p)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db</a:t>
            </a:r>
            <a:r>
              <a:rPr lang="en-US" sz="2500" i="1" spc="300" dirty="0" smtClean="0">
                <a:latin typeface="+mn-lt"/>
                <a:cs typeface="PFDinTextCompPro-Italic"/>
              </a:rPr>
              <a:t>	</a:t>
            </a:r>
            <a:r>
              <a:rPr lang="en-US" sz="2500" spc="300" dirty="0" smtClean="0">
                <a:latin typeface="+mn-lt"/>
                <a:cs typeface="PFDinTextCompPro-Italic"/>
                <a:sym typeface="Wingdings"/>
              </a:rPr>
              <a:t> 	</a:t>
            </a:r>
            <a:r>
              <a:rPr lang="en-US" sz="2500" i="1" spc="300" dirty="0" smtClean="0">
                <a:latin typeface="+mn-lt"/>
                <a:cs typeface="PFDinTextCompPro-Italic"/>
              </a:rPr>
              <a:t>p </a:t>
            </a:r>
            <a:r>
              <a:rPr lang="en-US" sz="2500" i="1" spc="300" dirty="0">
                <a:latin typeface="+mn-lt"/>
                <a:cs typeface="PFDinTextCompPro-Italic"/>
              </a:rPr>
              <a:t>≥ </a:t>
            </a:r>
            <a:r>
              <a:rPr lang="en-US" sz="2500" i="1" spc="300" dirty="0" smtClean="0">
                <a:latin typeface="+mn-lt"/>
                <a:cs typeface="PFDinTextCompPro-Italic"/>
              </a:rPr>
              <a:t>b/(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a+b</a:t>
            </a:r>
            <a:r>
              <a:rPr lang="en-US" sz="2500" i="1" spc="300" dirty="0" smtClean="0">
                <a:latin typeface="+mn-lt"/>
                <a:cs typeface="PFDinTextCompPro-Italic"/>
              </a:rPr>
              <a:t>) = q</a:t>
            </a:r>
            <a:endParaRPr lang="en-US" sz="2500" spc="3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36599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Adoption depends not only on the relative payoffs, but also on the structure of the network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how many neighbors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has, and which particular nodes these neighbors are).</a:t>
            </a:r>
          </a:p>
        </p:txBody>
      </p:sp>
    </p:spTree>
    <p:extLst>
      <p:ext uri="{BB962C8B-B14F-4D97-AF65-F5344CB8AC3E}">
        <p14:creationId xmlns:p14="http://schemas.microsoft.com/office/powerpoint/2010/main" val="2429329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66" y="984727"/>
            <a:ext cx="5710742" cy="4273073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Since all nodes have adopted, this is called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complete cascade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(at threshold q).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758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89" y="990600"/>
            <a:ext cx="5941497" cy="422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same diffusion now on another graph.</a:t>
            </a:r>
          </a:p>
        </p:txBody>
      </p:sp>
    </p:spTree>
    <p:extLst>
      <p:ext uri="{BB962C8B-B14F-4D97-AF65-F5344CB8AC3E}">
        <p14:creationId xmlns:p14="http://schemas.microsoft.com/office/powerpoint/2010/main" val="294973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541812"/>
            <a:ext cx="5269955" cy="36016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not all nodes adopt, this is called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partial cascade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52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Given a large set of social network data, what types of questions do you think would be interesting to ask?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</p:txBody>
      </p:sp>
    </p:spTree>
    <p:extLst>
      <p:ext uri="{BB962C8B-B14F-4D97-AF65-F5344CB8AC3E}">
        <p14:creationId xmlns:p14="http://schemas.microsoft.com/office/powerpoint/2010/main" val="698914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Answering this question effectively is the idea behind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viral marketing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037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823913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is the mathematical language for considering network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problems?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</a:t>
            </a:r>
            <a:r>
              <a:rPr lang="en-US" sz="3000" dirty="0" smtClean="0">
                <a:latin typeface="PFDinTextCompPro-Italic"/>
                <a:cs typeface="PFDinTextCompPro-Italic"/>
              </a:rPr>
              <a:t>does the network look like?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622203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05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is the mathematical language for considering network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problems?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hat does the network look like?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694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33150</TotalTime>
  <Pages>0</Pages>
  <Words>2619</Words>
  <Characters>0</Characters>
  <Application>Microsoft Macintosh PowerPoint</Application>
  <PresentationFormat>Custom</PresentationFormat>
  <Lines>0</Lines>
  <Paragraphs>439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GA_Instructor_Template_Deck</vt:lpstr>
      <vt:lpstr>Agenda</vt:lpstr>
      <vt:lpstr>INTRO to DATA SCIENCE  networks &amp; graphs</vt:lpstr>
      <vt:lpstr> i. networks ii. Network statics iii. Network dynamics</vt:lpstr>
      <vt:lpstr> I.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network statics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network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9796</cp:revision>
  <cp:lastPrinted>2013-05-09T20:21:57Z</cp:lastPrinted>
  <dcterms:modified xsi:type="dcterms:W3CDTF">2014-04-13T02:34:22Z</dcterms:modified>
</cp:coreProperties>
</file>